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8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986"/>
    <a:srgbClr val="F69A00"/>
    <a:srgbClr val="EEB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82" autoAdjust="0"/>
  </p:normalViewPr>
  <p:slideViewPr>
    <p:cSldViewPr snapToGrid="0">
      <p:cViewPr>
        <p:scale>
          <a:sx n="82" d="100"/>
          <a:sy n="82" d="100"/>
        </p:scale>
        <p:origin x="13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F3C4-A923-4835-B9E9-533674464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07F-DE24-4DC0-9285-5C4B041CE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4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7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7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3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0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0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D07F-DE24-4DC0-9285-5C4B041CE6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0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8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1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8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7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0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CD1C-F295-4576-9E4D-D1C0CB053A5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A828-D985-4C5B-AF05-B9C47C3E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3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594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54" y="1339724"/>
            <a:ext cx="1540429" cy="154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085" y="4737658"/>
            <a:ext cx="5408211" cy="1707300"/>
          </a:xfrm>
          <a:prstGeom prst="rect">
            <a:avLst/>
          </a:prstGeom>
          <a:solidFill>
            <a:srgbClr val="676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38604" y="4944977"/>
            <a:ext cx="5124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Юлия Эдуардовна АПРЯТКИНА,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заместитель директора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МБУ ДО ЦЭВДМ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г. о. Самара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6528" y="2771510"/>
            <a:ext cx="5070779" cy="1707301"/>
          </a:xfrm>
          <a:prstGeom prst="rect">
            <a:avLst/>
          </a:prstGeom>
          <a:solidFill>
            <a:srgbClr val="F6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60126" y="2963442"/>
            <a:ext cx="4822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Муниципальное бюджетное учреждение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«Центр эстетического воспитания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детей и молодежи» г. о. Самара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44527">
            <a:off x="102209" y="1804507"/>
            <a:ext cx="4743453" cy="2419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2"/>
          <a:stretch/>
        </p:blipFill>
        <p:spPr>
          <a:xfrm>
            <a:off x="2751030" y="4104220"/>
            <a:ext cx="2057021" cy="20766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70414">
            <a:off x="1710327" y="6082516"/>
            <a:ext cx="38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Дополнительное образование 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75" y="1406922"/>
            <a:ext cx="1599108" cy="15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64DD0C-D7D3-4F18-A5AE-E879B12E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2803" y="4371557"/>
            <a:ext cx="2121601" cy="21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431" y="1613092"/>
            <a:ext cx="9224051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4 Активное участие в разработке программно-методического сопровождения образовательного процесса, профессиональных конкурсах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09363"/>
              </p:ext>
            </p:extLst>
          </p:nvPr>
        </p:nvGraphicFramePr>
        <p:xfrm>
          <a:off x="1828798" y="3117535"/>
          <a:ext cx="9800493" cy="3504323"/>
        </p:xfrm>
        <a:graphic>
          <a:graphicData uri="http://schemas.openxmlformats.org/drawingml/2006/table">
            <a:tbl>
              <a:tblPr firstRow="1" firstCol="1" bandRow="1"/>
              <a:tblGrid>
                <a:gridCol w="3564946"/>
                <a:gridCol w="6235547"/>
              </a:tblGrid>
              <a:tr h="243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Этого нет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разработке программно-методического сопровождения образовательного процесса (программы учебного предмета, материалы, входящие в учебно-методический комплекс, рецензии на программы, публикация)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Этого нет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работе «Ресурсной методической площадки в сфере художественного образования Самарской области»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баллы за наставничество или за практику со студентами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баллы за регалии - член регионального отделения Союза художников России, союза композиторов России, научная степень по профилю деятельности и т.д.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0" marR="5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8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75" y="1406922"/>
            <a:ext cx="1599108" cy="15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64DD0C-D7D3-4F18-A5AE-E879B12E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49" y="4430173"/>
            <a:ext cx="2121601" cy="21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5476" y="2309964"/>
            <a:ext cx="500354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(количество баллов)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45869"/>
              </p:ext>
            </p:extLst>
          </p:nvPr>
        </p:nvGraphicFramePr>
        <p:xfrm>
          <a:off x="2131941" y="3257088"/>
          <a:ext cx="8301038" cy="2035938"/>
        </p:xfrm>
        <a:graphic>
          <a:graphicData uri="http://schemas.openxmlformats.org/drawingml/2006/table">
            <a:tbl>
              <a:tblPr firstRow="1" firstCol="1" bandRow="1"/>
              <a:tblGrid>
                <a:gridCol w="4150075"/>
                <a:gridCol w="41509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б. высшая категория/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б. 1категория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б. высшая категория/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б. 1категория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54" y="1445213"/>
            <a:ext cx="1867429" cy="18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66" y="1795724"/>
            <a:ext cx="5994238" cy="4665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0" y="297766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808425" y="1727722"/>
            <a:ext cx="3407938" cy="1264327"/>
            <a:chOff x="2451474" y="912381"/>
            <a:chExt cx="1417527" cy="8062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51474" y="912381"/>
              <a:ext cx="1402711" cy="8062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477956" y="958412"/>
              <a:ext cx="1391045" cy="72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ИСПОЛНИТЕЛЬСКИЕ И ПРОФЕССИОНАЛЬНЫЕ КОНКУРСЫ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7" y="4230645"/>
            <a:ext cx="375005" cy="3482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6" y="2473596"/>
            <a:ext cx="375005" cy="348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878">
            <a:off x="6227312" y="4391541"/>
            <a:ext cx="3262222" cy="2462521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7912666" y="2209222"/>
            <a:ext cx="3560293" cy="806268"/>
            <a:chOff x="2385276" y="1191027"/>
            <a:chExt cx="1552215" cy="8062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460029" y="1191027"/>
              <a:ext cx="1402711" cy="8062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2385276" y="1230610"/>
              <a:ext cx="1552215" cy="72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ДОКУМЕНТАЦИЯ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856903" y="3769207"/>
            <a:ext cx="3875601" cy="1271094"/>
            <a:chOff x="2385276" y="1191027"/>
            <a:chExt cx="1552215" cy="80626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460029" y="1191027"/>
              <a:ext cx="1402711" cy="8062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2385276" y="1230610"/>
              <a:ext cx="1552215" cy="72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ВНЕШНЯЯ АТТЕСТАЦИЯ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0" y="2125378"/>
            <a:ext cx="375005" cy="348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5047">
            <a:off x="1031333" y="4820599"/>
            <a:ext cx="2593473" cy="1732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4" y="2860180"/>
            <a:ext cx="2201033" cy="206484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DDB8629-8753-4DA7-9C5B-0B9341F6A6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3" r="15121"/>
          <a:stretch/>
        </p:blipFill>
        <p:spPr>
          <a:xfrm>
            <a:off x="9401522" y="3261406"/>
            <a:ext cx="2343576" cy="200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31856" y="2062811"/>
            <a:ext cx="5662672" cy="2773550"/>
          </a:xfrm>
          <a:prstGeom prst="rect">
            <a:avLst/>
          </a:prstGeom>
          <a:solidFill>
            <a:srgbClr val="F6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38863" y="2908730"/>
            <a:ext cx="5124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специалист в области педагогики, который обучает других людей чему-либо, передает им знания и навыки из определенной области науки, искусства, техники или практики.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038" y="1803694"/>
            <a:ext cx="3866728" cy="2736252"/>
          </a:xfrm>
          <a:prstGeom prst="rect">
            <a:avLst/>
          </a:prstGeom>
          <a:solidFill>
            <a:srgbClr val="676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15526" y="1840039"/>
            <a:ext cx="259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ПЕДАГОГ: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36" y="2471559"/>
            <a:ext cx="3765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это специалист, занимающийся обучением и развитием детей, подростков или взрослых в рамках внеурочной и внешкольной деятельности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58935" y="2262399"/>
            <a:ext cx="4463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ПРЕПОДАВАТЕЛЬ: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02" y="5169374"/>
            <a:ext cx="4040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7698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«Осуществляет комплекс мероприятий </a:t>
            </a:r>
          </a:p>
          <a:p>
            <a:r>
              <a:rPr lang="ru-RU" b="1" dirty="0" smtClean="0">
                <a:solidFill>
                  <a:srgbClr val="67698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воспитанию, образованию, </a:t>
            </a:r>
          </a:p>
          <a:p>
            <a:r>
              <a:rPr lang="ru-RU" b="1" dirty="0" smtClean="0">
                <a:solidFill>
                  <a:srgbClr val="67698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развитию и т.д.»</a:t>
            </a:r>
            <a:endParaRPr lang="ru-RU" b="1" dirty="0">
              <a:solidFill>
                <a:srgbClr val="6769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7055" y="5371277"/>
            <a:ext cx="1795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7698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«Проводит </a:t>
            </a:r>
          </a:p>
          <a:p>
            <a:r>
              <a:rPr lang="ru-RU" b="1" dirty="0" smtClean="0">
                <a:solidFill>
                  <a:srgbClr val="67698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обучение»</a:t>
            </a:r>
            <a:endParaRPr lang="ru-RU" b="1" dirty="0">
              <a:solidFill>
                <a:srgbClr val="676986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DEAEEFC-3A94-4CE2-9E74-B958EBF1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2" y="4906205"/>
            <a:ext cx="1879853" cy="154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DEAEEFC-3A94-4CE2-9E74-B958EBF1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93241" y="5122402"/>
            <a:ext cx="1936613" cy="155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09" y="1274381"/>
            <a:ext cx="1687721" cy="168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861979" y="3436419"/>
            <a:ext cx="3071811" cy="641883"/>
          </a:xfrm>
          <a:prstGeom prst="rect">
            <a:avLst/>
          </a:prstGeom>
          <a:solidFill>
            <a:srgbClr val="F6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069925" y="3486396"/>
            <a:ext cx="2655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КОНКУРСЫ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honoteka.org/uploads/posts/2021-04/1618875754_24-phonoteka_org-p-detskie-muzikalnie-foni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6" y="1780617"/>
            <a:ext cx="6775425" cy="479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189" y="2524384"/>
            <a:ext cx="3866728" cy="2736252"/>
          </a:xfrm>
          <a:prstGeom prst="rect">
            <a:avLst/>
          </a:prstGeom>
          <a:solidFill>
            <a:srgbClr val="676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4724" y="2861459"/>
            <a:ext cx="347563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Документация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педагога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преподавателя.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32" y="1312625"/>
            <a:ext cx="1687721" cy="168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1" y="2622895"/>
            <a:ext cx="4737079" cy="275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38" y="4467904"/>
            <a:ext cx="2886245" cy="22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08" y="4241087"/>
            <a:ext cx="3052017" cy="244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5" y="1604159"/>
            <a:ext cx="303296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0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09" y="1274381"/>
            <a:ext cx="1687721" cy="168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pic>
        <p:nvPicPr>
          <p:cNvPr id="2050" name="Picture 2" descr="https://www.zavuch.ru/uploads/store/customphoto/63/image/38457db3da14053f0139ace74dfc70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9948"/>
          <a:stretch/>
        </p:blipFill>
        <p:spPr bwMode="auto">
          <a:xfrm>
            <a:off x="1474982" y="2118241"/>
            <a:ext cx="8342557" cy="408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21" y="1412702"/>
            <a:ext cx="1908462" cy="190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64DD0C-D7D3-4F18-A5AE-E879B12E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375" y="4371557"/>
            <a:ext cx="2121601" cy="21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944" y="2005001"/>
            <a:ext cx="827649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1 Создание условий для получения стабильных положительных результатов освоения обучающимися образовательных программ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22614"/>
              </p:ext>
            </p:extLst>
          </p:nvPr>
        </p:nvGraphicFramePr>
        <p:xfrm>
          <a:off x="2299579" y="3630518"/>
          <a:ext cx="9313224" cy="2592959"/>
        </p:xfrm>
        <a:graphic>
          <a:graphicData uri="http://schemas.openxmlformats.org/drawingml/2006/table">
            <a:tbl>
              <a:tblPr firstRow="1" firstCol="1" bandRow="1"/>
              <a:tblGrid>
                <a:gridCol w="4656114"/>
                <a:gridCol w="4657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мониторинга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коллектива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результатов освоения обучающимися образовательных программ по итогам учебного года с указанием среднего балла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Этого нет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 выпускников в профильные высшие учебные заведения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3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21" y="1412702"/>
            <a:ext cx="1908462" cy="190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64DD0C-D7D3-4F18-A5AE-E879B12E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375" y="4371557"/>
            <a:ext cx="2121601" cy="21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385" y="1789944"/>
            <a:ext cx="9224051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2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19542"/>
              </p:ext>
            </p:extLst>
          </p:nvPr>
        </p:nvGraphicFramePr>
        <p:xfrm>
          <a:off x="1877549" y="3179378"/>
          <a:ext cx="9215438" cy="3326575"/>
        </p:xfrm>
        <a:graphic>
          <a:graphicData uri="http://schemas.openxmlformats.org/drawingml/2006/table">
            <a:tbl>
              <a:tblPr firstRow="1" firstCol="1" bandRow="1"/>
              <a:tblGrid>
                <a:gridCol w="4607226"/>
                <a:gridCol w="46082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и грамоты (всероссийский, международный уровни учитываются, если учредителями мероприятий являются федеральные учреждения, министерства (ведомства)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и грамоты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(всероссийский и международный уровень учитывается, если учредителями являются федеральные министерства или федеральные отраслевые структуры (либо конкурсы проходят при поддержке федеральных министерств или федеральных отраслевых структур).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2938765_43-phonoteka-org-p-svetlo-serii-fon-odnotonni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" y="-50913"/>
            <a:ext cx="12219528" cy="69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21" y="1412702"/>
            <a:ext cx="1908462" cy="190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64DD0C-D7D3-4F18-A5AE-E879B12E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375" y="4371557"/>
            <a:ext cx="2121601" cy="21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72002" y="358518"/>
            <a:ext cx="713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«Преобразование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детских школ искусств </a:t>
            </a: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вопросы учебно-методической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67698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работы»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67698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85" y="189576"/>
            <a:ext cx="418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</a:t>
            </a:r>
            <a:endParaRPr lang="ru-RU" sz="2000" b="1" dirty="0" smtClean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площадки</a:t>
            </a:r>
          </a:p>
          <a:p>
            <a:pPr algn="r"/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000" b="1" dirty="0" smtClean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solidFill>
                  <a:srgbClr val="676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676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93BD91-DF33-45C3-943A-B4B47E9C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32559"/>
          <a:stretch/>
        </p:blipFill>
        <p:spPr>
          <a:xfrm flipH="1">
            <a:off x="4691710" y="258441"/>
            <a:ext cx="80292" cy="1437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385" y="1789944"/>
            <a:ext cx="9224051" cy="244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3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вклад в повышение качества образования, совершенствование методов обучения и воспитания, продуктивное использование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инновационной, активное участие в работе методических объединений педагогических работников организации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59999"/>
              </p:ext>
            </p:extLst>
          </p:nvPr>
        </p:nvGraphicFramePr>
        <p:xfrm>
          <a:off x="2536387" y="4559484"/>
          <a:ext cx="8874369" cy="1806559"/>
        </p:xfrm>
        <a:graphic>
          <a:graphicData uri="http://schemas.openxmlformats.org/drawingml/2006/table">
            <a:tbl>
              <a:tblPr firstRow="1" firstCol="1" bandRow="1"/>
              <a:tblGrid>
                <a:gridCol w="4436710"/>
                <a:gridCol w="4437659"/>
              </a:tblGrid>
              <a:tr h="50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участия в инновационной (экспериментальной, проектной, исследовательской) деятельности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Этого нет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7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731</Words>
  <Application>Microsoft Office PowerPoint</Application>
  <PresentationFormat>Широкоэкранный</PresentationFormat>
  <Paragraphs>138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91</cp:revision>
  <dcterms:created xsi:type="dcterms:W3CDTF">2023-10-18T11:24:32Z</dcterms:created>
  <dcterms:modified xsi:type="dcterms:W3CDTF">2023-11-14T11:53:03Z</dcterms:modified>
</cp:coreProperties>
</file>